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Anton"/>
      <p:regular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Lato Light"/>
      <p:regular r:id="rId65"/>
      <p:bold r:id="rId66"/>
      <p:italic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Helvetica Neue Light"/>
      <p:regular r:id="rId73"/>
      <p:bold r:id="rId74"/>
      <p:italic r:id="rId75"/>
      <p:boldItalic r:id="rId76"/>
    </p:embeddedFont>
    <p:embeddedFont>
      <p:font typeface="DM Sans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6.xml"/><Relationship Id="rId75" Type="http://schemas.openxmlformats.org/officeDocument/2006/relationships/font" Target="fonts/HelveticaNeueLight-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Light-bold.fntdata"/><Relationship Id="rId33" Type="http://schemas.openxmlformats.org/officeDocument/2006/relationships/slide" Target="slides/slide28.xml"/><Relationship Id="rId77" Type="http://schemas.openxmlformats.org/officeDocument/2006/relationships/font" Target="fonts/DMSans-regular.fntdata"/><Relationship Id="rId32" Type="http://schemas.openxmlformats.org/officeDocument/2006/relationships/slide" Target="slides/slide27.xml"/><Relationship Id="rId76" Type="http://schemas.openxmlformats.org/officeDocument/2006/relationships/font" Target="fonts/HelveticaNeueLight-boldItalic.fntdata"/><Relationship Id="rId35" Type="http://schemas.openxmlformats.org/officeDocument/2006/relationships/slide" Target="slides/slide30.xml"/><Relationship Id="rId79" Type="http://schemas.openxmlformats.org/officeDocument/2006/relationships/font" Target="fonts/DMSans-italic.fntdata"/><Relationship Id="rId34" Type="http://schemas.openxmlformats.org/officeDocument/2006/relationships/slide" Target="slides/slide29.xml"/><Relationship Id="rId78" Type="http://schemas.openxmlformats.org/officeDocument/2006/relationships/font" Target="fonts/DMSans-bold.fntdata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5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7.xml"/><Relationship Id="rId66" Type="http://schemas.openxmlformats.org/officeDocument/2006/relationships/font" Target="fonts/LatoLight-bold.fntdata"/><Relationship Id="rId21" Type="http://schemas.openxmlformats.org/officeDocument/2006/relationships/slide" Target="slides/slide16.xml"/><Relationship Id="rId65" Type="http://schemas.openxmlformats.org/officeDocument/2006/relationships/font" Target="fonts/LatoLight-regular.fntdata"/><Relationship Id="rId24" Type="http://schemas.openxmlformats.org/officeDocument/2006/relationships/slide" Target="slides/slide19.xml"/><Relationship Id="rId68" Type="http://schemas.openxmlformats.org/officeDocument/2006/relationships/font" Target="fonts/Lato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LatoLight-italic.fntdata"/><Relationship Id="rId60" Type="http://schemas.openxmlformats.org/officeDocument/2006/relationships/font" Target="fonts/Anton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2011d44b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2011d44b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2011d44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2011d44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2011d44b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2011d44b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2011d44b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2011d44b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158f38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158f38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415ea5d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415ea5d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2011d44b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2011d44b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158f389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158f389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58f389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58f389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2011d44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2011d44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2011d44b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2011d44b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2011d44b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2011d44b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ed853dfe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ed853df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25d65c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25d65c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175dcd2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175dcd2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75dcd2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175dcd2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175dcd22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175dcd22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175dcd22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175dcd22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175dcd2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175dcd2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175dcd2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175dcd2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75dcd2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175dcd2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75dcd2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175dcd2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75dcd2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75dcd2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175dcd22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175dcd22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6a2b6a8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6a2b6a8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75dcd22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75dcd2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4d0fc4f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4d0fc4f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2a513c7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2a513c7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Retomar en clase 4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2a513c74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2a513c74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58f389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58f389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2a513c74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2a513c7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2a513c74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2a513c74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2a513c74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2a513c74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175dcd22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175dcd22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2a513c74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2a513c74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2a513c74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2a513c74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97a604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97a604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97a6049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97a6049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97a6049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97a6049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97a60499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97a60499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58f389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158f38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97a6049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97a6049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415ea5d13_2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415ea5d13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415ea5d13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415ea5d13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415ea5d13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415ea5d13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011d44b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011d44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ed853df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ed853df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2011d44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2011d44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011d44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2011d44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7" name="Google Shape;57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hyperlink" Target="https://coderhouse.hiringroom.com/job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4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1958400" y="1727025"/>
            <a:ext cx="52272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rogramación sincrónica y asincrónica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3.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2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/>
        </p:nvSpPr>
        <p:spPr>
          <a:xfrm>
            <a:off x="1974675" y="1758225"/>
            <a:ext cx="543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2.0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/>
        </p:nvSpPr>
        <p:spPr>
          <a:xfrm>
            <a:off x="873425" y="470050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Nueva d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eclaración de funciones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 txBox="1"/>
          <p:nvPr/>
        </p:nvSpPr>
        <p:spPr>
          <a:xfrm>
            <a:off x="456600" y="1235650"/>
            <a:ext cx="82980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nueva sintaxis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consiste 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declarar únicamente los parámetros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y luego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conectarlos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 el cuerpo de la función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mediante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operador =&gt;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(flecha gorda, o ‘fat arrow’ en inglés). Veamos un ejemplo: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Nuevo e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stilo (simplificado):  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Llamada a la función:  </a:t>
            </a:r>
            <a:r>
              <a:rPr b="1" i="1" lang="en-GB" sz="2000">
                <a:latin typeface="Helvetica Neue"/>
                <a:ea typeface="Helvetica Neue"/>
                <a:cs typeface="Helvetica Neue"/>
                <a:sym typeface="Helvetica Neue"/>
              </a:rPr>
              <a:t>mostrar(args)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    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37"/>
          <p:cNvSpPr txBox="1"/>
          <p:nvPr/>
        </p:nvSpPr>
        <p:spPr>
          <a:xfrm>
            <a:off x="545000" y="3215216"/>
            <a:ext cx="4651800" cy="1328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91" name="Google Shape;191;p37"/>
          <p:cNvSpPr txBox="1"/>
          <p:nvPr/>
        </p:nvSpPr>
        <p:spPr>
          <a:xfrm>
            <a:off x="280600" y="169000"/>
            <a:ext cx="57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Mostrar todo el camino de funcion normal a funcion flechas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/>
        </p:nvSpPr>
        <p:spPr>
          <a:xfrm>
            <a:off x="792550" y="454225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nton"/>
                <a:ea typeface="Anton"/>
                <a:cs typeface="Anton"/>
                <a:sym typeface="Anton"/>
              </a:rPr>
              <a:t>Funciones de un solo parámetro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8"/>
          <p:cNvSpPr txBox="1"/>
          <p:nvPr/>
        </p:nvSpPr>
        <p:spPr>
          <a:xfrm>
            <a:off x="792550" y="1235650"/>
            <a:ext cx="79620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el caso de que la función reciba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un solo parámetro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los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paréntesis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se vuelven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opcionales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pudiendo escribir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se podrá usar de la misma manera que las anteriores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934925" y="2325900"/>
            <a:ext cx="4515000" cy="1328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/>
        </p:nvSpPr>
        <p:spPr>
          <a:xfrm>
            <a:off x="582275" y="454238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nton"/>
                <a:ea typeface="Anton"/>
                <a:cs typeface="Anton"/>
                <a:sym typeface="Anton"/>
              </a:rPr>
              <a:t>Funciones de una sola instrucción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 txBox="1"/>
          <p:nvPr/>
        </p:nvSpPr>
        <p:spPr>
          <a:xfrm>
            <a:off x="582275" y="1235650"/>
            <a:ext cx="8172300" cy="3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el caso de que el cuerpo de la función conste de una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única instrucción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llaves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se vuelven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opcionales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el cuerpo se puede escribir en la misma línea de la declaración y el resultado de computar esa única línea se devuelve como resultado de la función, como si tuviera un “return” adelante. A esto se lo conoce como “return implícito”.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 la función devolvería “undefined” ya que console.log es de tipo void y por lo tanto no devuelve nada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/>
        </p:nvSpPr>
        <p:spPr>
          <a:xfrm>
            <a:off x="744025" y="516975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nton"/>
                <a:ea typeface="Anton"/>
                <a:cs typeface="Anton"/>
                <a:sym typeface="Anton"/>
              </a:rPr>
              <a:t>Return implícito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 txBox="1"/>
          <p:nvPr/>
        </p:nvSpPr>
        <p:spPr>
          <a:xfrm>
            <a:off x="744025" y="1430300"/>
            <a:ext cx="7780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Un ejemplo igualmente trivial pero más ilustrativo de return implícito sería el siguiente: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525" y="2509225"/>
            <a:ext cx="6694500" cy="1535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75" y="152400"/>
            <a:ext cx="669464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/>
        </p:nvSpPr>
        <p:spPr>
          <a:xfrm>
            <a:off x="1852500" y="310475"/>
            <a:ext cx="543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Callbacks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300" y="1352000"/>
            <a:ext cx="4939402" cy="27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/>
        </p:nvSpPr>
        <p:spPr>
          <a:xfrm>
            <a:off x="1398000" y="21753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Callbacks..?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1398000" y="21753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Funciones como parámetros, claro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/>
        </p:nvSpPr>
        <p:spPr>
          <a:xfrm>
            <a:off x="1398000" y="4989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Funciones como parámetros..?!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689" y="1488000"/>
            <a:ext cx="4894622" cy="32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/>
        </p:nvSpPr>
        <p:spPr>
          <a:xfrm>
            <a:off x="4006550" y="14395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Repasar las funciones en Javascript y conocer las nuevas declaraciones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lo que es un callback y las promesas de JS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el concepto y diferencias entre programación sincrónica y asincrónica en Javascript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" name="Google Shape;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/>
        </p:nvSpPr>
        <p:spPr>
          <a:xfrm>
            <a:off x="830650" y="867125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Concepto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5150" y="5589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710975" y="2219150"/>
            <a:ext cx="74907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hemos visto, en Javascript es posible asignar una función a una variable. Esto es porque internamente, las funciones también son objetos (y las variables, referencias a esos objetos). Es por esto que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nos permite hacer que una función reciba como parámetro una referencia a otra función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335575" y="321725"/>
            <a:ext cx="41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Mostrar algun ejemplo con arrays en vivo.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/>
        </p:nvSpPr>
        <p:spPr>
          <a:xfrm>
            <a:off x="3655325" y="454250"/>
            <a:ext cx="3220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Definiendo...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852150" y="1591875"/>
            <a:ext cx="72189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callback es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 que se envía como argumento a otra función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intención es que la función que hace de receptora ejecute la función que se le está pasando por parámetro.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313" y="405350"/>
            <a:ext cx="2139637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1181763" y="55125"/>
            <a:ext cx="687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¡Ejemplo!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800325" y="910050"/>
            <a:ext cx="7640100" cy="4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Imaginemos que queremos que al finalizar una operación se ejecute un cierto código: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queremos escribir un archivo y registrar en un log la hora en que se termine de escribir.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probable que no se pueda saber con exactitud en qué momento va a finalizar.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algunos casos (ya veremos en cuáles) no podemos simplemente ejecutar la de escritura y luego, a continuación, guardar el log.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estos escenarios, las funciones deben recibir como último parámetro un callback, que (por convención) será ejecutado al finalizar la ejecución de la función.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Veamos una función inventada para entenderlo: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/>
        </p:nvSpPr>
        <p:spPr>
          <a:xfrm>
            <a:off x="707000" y="265525"/>
            <a:ext cx="41433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Callback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 txBox="1"/>
          <p:nvPr/>
        </p:nvSpPr>
        <p:spPr>
          <a:xfrm>
            <a:off x="641375" y="952025"/>
            <a:ext cx="7055100" cy="3058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escribirYLoguear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callbackParaLoguear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simulamos que escribimos en un archivo!</a:t>
            </a:r>
            <a:endParaRPr sz="11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al finalizar, ejecutamos el callback</a:t>
            </a:r>
            <a:endParaRPr sz="11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callbackParaLoguear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'archivo escrito con éxito'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escribirYLoguear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'hola mundo de los callbacks!'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mensajeParaLoguear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fecha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toLocaleDateString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11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fecha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mensajeParaLoguear</a:t>
            </a:r>
            <a:r>
              <a:rPr lang="en-GB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2" name="Google Shape;282;p49"/>
          <p:cNvSpPr txBox="1"/>
          <p:nvPr/>
        </p:nvSpPr>
        <p:spPr>
          <a:xfrm>
            <a:off x="578475" y="4072325"/>
            <a:ext cx="724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este ejemplo, “callbackParaLoguear” es una función anónima enviada como argumento a la función “escribirYLoguear” que obtiene la fecha de grabación y muestra un mensaje por pantalla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 txBox="1"/>
          <p:nvPr/>
        </p:nvSpPr>
        <p:spPr>
          <a:xfrm>
            <a:off x="852900" y="1090338"/>
            <a:ext cx="7438200" cy="29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➢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Definiremos una función llamada </a:t>
            </a: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que reciba 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parámetro 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dos valores y una función con la operación que va a realizar. Deberá retornar el resultado.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➢"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Definiremos las siguientes funciones: suma, resta, multiplicación, división y módulo. Estas recibirán dos valores y devolverán el resultado. Serán pasadas como parámetro en la llamada a la función </a:t>
            </a: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➢"/>
            </a:pPr>
            <a:r>
              <a:rPr lang="en-GB" sz="16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 las funciones tendrán que ser realizadas con sintaxis flecha.</a:t>
            </a:r>
            <a:endParaRPr sz="1600"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9" name="Google Shape;28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/>
        </p:nvSpPr>
        <p:spPr>
          <a:xfrm>
            <a:off x="536950" y="454250"/>
            <a:ext cx="69213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Callbacks: Algunas </a:t>
            </a:r>
            <a:r>
              <a:rPr i="1" lang="en-GB" sz="3600">
                <a:highlight>
                  <a:srgbClr val="00FFFF"/>
                </a:highlight>
                <a:latin typeface="Anton"/>
                <a:ea typeface="Anton"/>
                <a:cs typeface="Anton"/>
                <a:sym typeface="Anton"/>
              </a:rPr>
              <a:t>convencion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1"/>
          <p:cNvSpPr txBox="1"/>
          <p:nvPr/>
        </p:nvSpPr>
        <p:spPr>
          <a:xfrm>
            <a:off x="886050" y="1269950"/>
            <a:ext cx="78684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es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último parámetro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 ser una función que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recibe dos parámetros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 llama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callback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 terminar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ejecutar todas sus operaciones.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la operación fue exitosa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 función llamará al callback pasando null como primer parámetro y si generó algún resultado este se pasará como segundo parámetro.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Si la operación resultó en un error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la función llamará al callback pasando el error obtenido como primer parámetro.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/>
        </p:nvSpPr>
        <p:spPr>
          <a:xfrm>
            <a:off x="1003275" y="460300"/>
            <a:ext cx="41433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convenciones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2"/>
          <p:cNvSpPr txBox="1"/>
          <p:nvPr/>
        </p:nvSpPr>
        <p:spPr>
          <a:xfrm>
            <a:off x="1003275" y="1209925"/>
            <a:ext cx="7135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lado del callback, estas funciones deberán saber cómo manejar los parámetros. Por este motivo, nos encontraremos muy a menudo con la siguiente estructura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525" y="2651050"/>
            <a:ext cx="5047651" cy="18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/>
        </p:nvSpPr>
        <p:spPr>
          <a:xfrm>
            <a:off x="1981150" y="912625"/>
            <a:ext cx="5181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Callbacks anidados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163" y="1901725"/>
            <a:ext cx="5181675" cy="23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/>
        </p:nvSpPr>
        <p:spPr>
          <a:xfrm>
            <a:off x="873425" y="470050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Concepto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4"/>
          <p:cNvSpPr txBox="1"/>
          <p:nvPr/>
        </p:nvSpPr>
        <p:spPr>
          <a:xfrm>
            <a:off x="1174350" y="1430300"/>
            <a:ext cx="67953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fragmento de código en el que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función llama a un callback, y este a otro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callback, y este a otro, y así sucesivamente.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operaciones encadenadas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 serie.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el nivel de anidamiento es grande, se puede producir el llamado </a:t>
            </a:r>
            <a:r>
              <a:rPr b="1" i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callback hell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ó infierno de callbacks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También se conoce como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pyramid of doom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ó pirámide de la perdición.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/>
        </p:nvSpPr>
        <p:spPr>
          <a:xfrm>
            <a:off x="1003275" y="460300"/>
            <a:ext cx="41433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Callback anidado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125" y="1059395"/>
            <a:ext cx="6468802" cy="336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9"/>
          <p:cNvSpPr/>
          <p:nvPr/>
        </p:nvSpPr>
        <p:spPr>
          <a:xfrm>
            <a:off x="1226125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9"/>
          <p:cNvSpPr/>
          <p:nvPr/>
        </p:nvSpPr>
        <p:spPr>
          <a:xfrm>
            <a:off x="35547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9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9"/>
          <p:cNvSpPr txBox="1"/>
          <p:nvPr/>
        </p:nvSpPr>
        <p:spPr>
          <a:xfrm>
            <a:off x="1377625" y="180478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Principios básiclos de Javascript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9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9"/>
          <p:cNvSpPr txBox="1"/>
          <p:nvPr/>
        </p:nvSpPr>
        <p:spPr>
          <a:xfrm>
            <a:off x="6302850" y="18427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Manejo de Archivos en Javascript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29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9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9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9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9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9"/>
          <p:cNvSpPr txBox="1"/>
          <p:nvPr/>
        </p:nvSpPr>
        <p:spPr>
          <a:xfrm>
            <a:off x="3576837" y="1758000"/>
            <a:ext cx="2240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 sincrónica y asincrónica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9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9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9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9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/>
        </p:nvSpPr>
        <p:spPr>
          <a:xfrm>
            <a:off x="1181763" y="55125"/>
            <a:ext cx="687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¡Atención!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56"/>
          <p:cNvSpPr txBox="1"/>
          <p:nvPr/>
        </p:nvSpPr>
        <p:spPr>
          <a:xfrm>
            <a:off x="614400" y="1044225"/>
            <a:ext cx="79152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tipo de estructura de código se le ha denominado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callbacks hell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pyramid of doom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ya que las funciones se van encadenando de forma que la indentación del código se vuelve bastante prominente y dificulta la comprensión del mismo.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825" y="2663925"/>
            <a:ext cx="6957085" cy="17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162" y="2027879"/>
            <a:ext cx="5003676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 txBox="1"/>
          <p:nvPr/>
        </p:nvSpPr>
        <p:spPr>
          <a:xfrm>
            <a:off x="908700" y="1154950"/>
            <a:ext cx="7326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Promesas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/>
        </p:nvSpPr>
        <p:spPr>
          <a:xfrm>
            <a:off x="241300" y="470050"/>
            <a:ext cx="7326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Promesas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585725" y="1235650"/>
            <a:ext cx="77061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Promesa es un objeto que encapsula una operación, y que permite definir acciones a tomar luego de finalizada dicha operación, según el resultado de la misma. Para ello, permite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asociar manejadores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actuarán sobre un eventual valor (resultado) en caso de éxito, o la razón de falla (error) en caso de una falla.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igual que con los callbacks, este mecanismo permite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definir desde afuera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función un bloque de código que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ejecutará dentro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esa función, dependiendo del resultado.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/>
        </p:nvSpPr>
        <p:spPr>
          <a:xfrm>
            <a:off x="241300" y="470050"/>
            <a:ext cx="7326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Estados de una promesa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59"/>
          <p:cNvSpPr txBox="1"/>
          <p:nvPr/>
        </p:nvSpPr>
        <p:spPr>
          <a:xfrm>
            <a:off x="585725" y="1388050"/>
            <a:ext cx="77061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estado inicial de una promesa es: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Pendiente (pending)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la operación contenida se resuelve, el estado de la promesa pasa a: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Cumplida (fulfilled):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operación salió bien, y su resultado será manejado por el callback asignado mediante el método 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en-GB" sz="19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then()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Rechazada (rejected):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operación falló, y su error será manejado por el callback asignado mediante el método 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i="1" lang="en-GB" sz="19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catch()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9"/>
          <p:cNvSpPr txBox="1"/>
          <p:nvPr/>
        </p:nvSpPr>
        <p:spPr>
          <a:xfrm>
            <a:off x="329450" y="248425"/>
            <a:ext cx="28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Mostrar un ejemplo en vivo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241300" y="241450"/>
            <a:ext cx="7326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Promesas: creación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387650" y="1250838"/>
            <a:ext cx="6368700" cy="3088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dividir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dividendo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divisor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divisor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GB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'no se puede dividir por cero'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-GB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dividendo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divisor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6" name="Google Shape;3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/>
          <p:nvPr/>
        </p:nvSpPr>
        <p:spPr>
          <a:xfrm>
            <a:off x="241300" y="241450"/>
            <a:ext cx="7326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Promesas: uso (sale bien)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3" name="Google Shape;373;p61"/>
          <p:cNvSpPr txBox="1"/>
          <p:nvPr/>
        </p:nvSpPr>
        <p:spPr>
          <a:xfrm>
            <a:off x="1361100" y="1072525"/>
            <a:ext cx="6421800" cy="3215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dividir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`resultado: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`error: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muestra por pantalla:</a:t>
            </a:r>
            <a:endParaRPr sz="14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resultado: 5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/>
        </p:nvSpPr>
        <p:spPr>
          <a:xfrm>
            <a:off x="241300" y="241450"/>
            <a:ext cx="7326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Promesas: uso (sale mal)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1" name="Google Shape;381;p62"/>
          <p:cNvSpPr txBox="1"/>
          <p:nvPr/>
        </p:nvSpPr>
        <p:spPr>
          <a:xfrm>
            <a:off x="1361100" y="1072525"/>
            <a:ext cx="6421800" cy="3203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dividir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`resultado: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`error: 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muestra por pantalla:</a:t>
            </a:r>
            <a:endParaRPr sz="14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error: no se puede dividir por cero</a:t>
            </a:r>
            <a:endParaRPr sz="14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/>
          <p:nvPr/>
        </p:nvSpPr>
        <p:spPr>
          <a:xfrm>
            <a:off x="0" y="0"/>
            <a:ext cx="1322100" cy="515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3"/>
          <p:cNvSpPr txBox="1"/>
          <p:nvPr/>
        </p:nvSpPr>
        <p:spPr>
          <a:xfrm>
            <a:off x="2457163" y="924600"/>
            <a:ext cx="47301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¡Lanzamos la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Bolsa de Empleos</a:t>
            </a: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63"/>
          <p:cNvSpPr txBox="1"/>
          <p:nvPr/>
        </p:nvSpPr>
        <p:spPr>
          <a:xfrm>
            <a:off x="2457163" y="2297525"/>
            <a:ext cx="4798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espacio para seguir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potenciando tu carrera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que tengas más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oportunidades de inserción laboral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Podrás encontrar la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Bolsa de Empleos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menú izquierdo de la plataforma.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 invitamos a conocerla y ¡postularte a tu futuro trabajo!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63" title="&quot;nuevo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8" y="477975"/>
            <a:ext cx="690294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3"/>
          <p:cNvPicPr preferRelativeResize="0"/>
          <p:nvPr/>
        </p:nvPicPr>
        <p:blipFill rotWithShape="1">
          <a:blip r:embed="rId4">
            <a:alphaModFix/>
          </a:blip>
          <a:srcRect b="0" l="5452" r="5461" t="0"/>
          <a:stretch/>
        </p:blipFill>
        <p:spPr>
          <a:xfrm>
            <a:off x="567850" y="477975"/>
            <a:ext cx="1497687" cy="4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3"/>
          <p:cNvSpPr/>
          <p:nvPr/>
        </p:nvSpPr>
        <p:spPr>
          <a:xfrm>
            <a:off x="632125" y="2660500"/>
            <a:ext cx="1322100" cy="338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4" name="Google Shape;394;p63"/>
          <p:cNvGrpSpPr/>
          <p:nvPr/>
        </p:nvGrpSpPr>
        <p:grpSpPr>
          <a:xfrm>
            <a:off x="2560438" y="3996550"/>
            <a:ext cx="1134384" cy="280804"/>
            <a:chOff x="2560438" y="3920350"/>
            <a:chExt cx="1134384" cy="280804"/>
          </a:xfrm>
        </p:grpSpPr>
        <p:pic>
          <p:nvPicPr>
            <p:cNvPr id="395" name="Google Shape;395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0438" y="3920354"/>
              <a:ext cx="1134384" cy="28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63"/>
            <p:cNvSpPr txBox="1"/>
            <p:nvPr/>
          </p:nvSpPr>
          <p:spPr>
            <a:xfrm>
              <a:off x="2607288" y="3920350"/>
              <a:ext cx="1040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uFill>
                    <a:noFill/>
                  </a:uFill>
                  <a:latin typeface="DM Sans"/>
                  <a:ea typeface="DM Sans"/>
                  <a:cs typeface="DM Sans"/>
                  <a:sym typeface="DM Sans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Conócela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397" name="Google Shape;397;p63"/>
          <p:cNvCxnSpPr/>
          <p:nvPr/>
        </p:nvCxnSpPr>
        <p:spPr>
          <a:xfrm rot="10800000">
            <a:off x="2014413" y="2829100"/>
            <a:ext cx="2697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/>
        </p:nvSpPr>
        <p:spPr>
          <a:xfrm>
            <a:off x="1025250" y="461575"/>
            <a:ext cx="7093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incronismo vs Asincronismo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3" name="Google Shape;40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225" y="1245075"/>
            <a:ext cx="4195938" cy="307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/>
        </p:nvSpPr>
        <p:spPr>
          <a:xfrm>
            <a:off x="1644450" y="1931600"/>
            <a:ext cx="58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jecución sincrónica vs. ejecución asincrónica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9" name="Google Shape;4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/>
        </p:nvSpPr>
        <p:spPr>
          <a:xfrm>
            <a:off x="1687575" y="1629950"/>
            <a:ext cx="543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/>
        </p:nvSpPr>
        <p:spPr>
          <a:xfrm>
            <a:off x="925951" y="131325"/>
            <a:ext cx="7292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Ejecución Sincrónica: </a:t>
            </a:r>
            <a:r>
              <a:rPr i="1" lang="en-GB" sz="4000">
                <a:highlight>
                  <a:srgbClr val="00FFFF"/>
                </a:highlight>
                <a:latin typeface="Anton"/>
                <a:ea typeface="Anton"/>
                <a:cs typeface="Anton"/>
                <a:sym typeface="Anton"/>
              </a:rPr>
              <a:t>Repasemos</a:t>
            </a:r>
            <a:endParaRPr i="1" sz="4000">
              <a:highlight>
                <a:srgbClr val="00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6"/>
          <p:cNvSpPr txBox="1"/>
          <p:nvPr/>
        </p:nvSpPr>
        <p:spPr>
          <a:xfrm>
            <a:off x="614400" y="1120425"/>
            <a:ext cx="79152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escribimos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más de una instrucción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un programa,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esperamos que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instrucciones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se ejecuten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comenzando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desde la primera línea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una por una,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de arriba hacia abajo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hasta llegar al final del bloque de código.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una instrucción es una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llamada a otra función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ejecución se pausa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se procede a ejecutar esa función.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Sólo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una vez ejecutadas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todas las instrucciones de esa función, el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programa retomará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 el flujo de instrucciones que venía ejecutando antes.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6" name="Google Shape;4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3784850" y="1006900"/>
            <a:ext cx="48141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 momento, sólo se están ejecutando las instrucciones de una sola de las funciones a la vez. O sea,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debe finalizar una función para poder continuar con la otra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fin de una función marca el inicio de la siguiente, y el fin de ésta, el inicio de la que le sigue, y así sucesivamente, describiendo una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secuencia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ocurre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 una única línea de tiempo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2" name="Google Shape;422;p67"/>
          <p:cNvSpPr txBox="1"/>
          <p:nvPr/>
        </p:nvSpPr>
        <p:spPr>
          <a:xfrm>
            <a:off x="533400" y="288475"/>
            <a:ext cx="5147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Ejecución Sincrónica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3" name="Google Shape;4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00" y="1006899"/>
            <a:ext cx="2783897" cy="3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/>
        </p:nvSpPr>
        <p:spPr>
          <a:xfrm>
            <a:off x="1133388" y="524200"/>
            <a:ext cx="687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Comportamiento de una función: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B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loqueante vs no-bloqueante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0" name="Google Shape;430;p68"/>
          <p:cNvSpPr txBox="1"/>
          <p:nvPr/>
        </p:nvSpPr>
        <p:spPr>
          <a:xfrm>
            <a:off x="916500" y="2021825"/>
            <a:ext cx="73110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alguna de las instrucciones dentro de una función intente acceder a un recurso que se encuentre fuera del programa (por ejemplo, enviar un mensaje por la red, o leer un archivo del disco) nos encontraremos con dos maneras distintas de hacerlo: en forma bloqueante, o en forma no-bloqueante (blocking o non-blocking).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1" name="Google Shape;4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/>
        </p:nvSpPr>
        <p:spPr>
          <a:xfrm>
            <a:off x="873425" y="470050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Operaciones no-bloqueantes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7" name="Google Shape;4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9"/>
          <p:cNvSpPr txBox="1"/>
          <p:nvPr/>
        </p:nvSpPr>
        <p:spPr>
          <a:xfrm>
            <a:off x="714300" y="1329450"/>
            <a:ext cx="77154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algunos casos esperar a que una operación termine para iniciar la siguiente podría causar grandes demoras en la ejecución del programa.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 eso que Javascript ofrece una segunda opción: las operaciones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no bloqueantes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operaciones permiten que, una vez iniciadas, el programa pueda continuar con la siguiente instrucción, sin esperar a que finalice la anterior.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la ejecución de varias operaciones en paralelo, sucediendo al mismo tiempo </a:t>
            </a:r>
            <a:r>
              <a:rPr lang="en-GB" sz="18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 este tipo de ejecución se la conoce como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asincrónica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/>
        </p:nvSpPr>
        <p:spPr>
          <a:xfrm>
            <a:off x="873425" y="470050"/>
            <a:ext cx="669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Operaciones bloqueantes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714300" y="1329450"/>
            <a:ext cx="77154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mayoría de los casos, precisamos que el programa ejecute todas sus operaciones en forma secuencial, y sólo comenzar una instrucción luego de haber terminado la anterior.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las operaciones que obligan al programa a esperar a que se finalicen antes de pasar a ejecutar la siguiente instrucción se las conoce como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bloqueantes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operaciones permiten que el programa se comporte de la manera más intuitiva.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la ejecución de una sola operación en simultáneo.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este tipo de ejecución se la conoce como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sincrónica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/>
        </p:nvSpPr>
        <p:spPr>
          <a:xfrm>
            <a:off x="1181763" y="131325"/>
            <a:ext cx="687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Concepto Ejecución Asincrónica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614400" y="1120425"/>
            <a:ext cx="79152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usar funciones que realicen operaciones no bloqueantes debemos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aprender a usarlas adecuadamente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sin generar efectos adversos en forma accidental.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el código que se ejecuta en forma sincrónica, establecer el orden de ejecución consiste en decidir qué instrucción escribir primero.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trata de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ejecución asincrónica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sólo sabemos en qué orden comenzarán su ejecución las instrucciones, pero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no sabemos en qué momento ni en qué orden terminarán de ejecutarse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4" name="Google Shape;4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/>
        </p:nvSpPr>
        <p:spPr>
          <a:xfrm>
            <a:off x="1025250" y="1833175"/>
            <a:ext cx="7093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Timers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/>
        </p:nvSpPr>
        <p:spPr>
          <a:xfrm>
            <a:off x="1644450" y="1931600"/>
            <a:ext cx="58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setTimeout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5" name="Google Shape;4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/>
        </p:nvSpPr>
        <p:spPr>
          <a:xfrm>
            <a:off x="1514000" y="131325"/>
            <a:ext cx="5565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setTimeout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1" name="Google Shape;471;p74"/>
          <p:cNvSpPr txBox="1"/>
          <p:nvPr/>
        </p:nvSpPr>
        <p:spPr>
          <a:xfrm>
            <a:off x="539800" y="1262375"/>
            <a:ext cx="80022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❏"/>
            </a:pPr>
            <a:r>
              <a:rPr b="1" i="1" lang="en-GB" sz="1800">
                <a:latin typeface="Consolas"/>
                <a:ea typeface="Consolas"/>
                <a:cs typeface="Consolas"/>
                <a:sym typeface="Consolas"/>
              </a:rPr>
              <a:t>setTimeout(function, milliseconds, param1, param2, ...)</a:t>
            </a:r>
            <a:endParaRPr b="1" i="1"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➢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 función nativa, no hace falta importarla.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➢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</a:t>
            </a:r>
            <a:r>
              <a:rPr i="1" lang="en-GB" sz="1800">
                <a:latin typeface="Consolas"/>
                <a:ea typeface="Consolas"/>
                <a:cs typeface="Consolas"/>
                <a:sym typeface="Consolas"/>
              </a:rPr>
              <a:t>setTimeout()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recibe un callback, y lo ejecuta después de un número específico de milisegundos.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➢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Trabaja sobre un modelo </a:t>
            </a:r>
            <a:r>
              <a:rPr lang="en-GB" sz="18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asincrónico no bloqueante.</a:t>
            </a:r>
            <a:endParaRPr sz="1800"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2" name="Google Shape;4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76" y="207522"/>
            <a:ext cx="832125" cy="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5"/>
          <p:cNvSpPr txBox="1"/>
          <p:nvPr/>
        </p:nvSpPr>
        <p:spPr>
          <a:xfrm>
            <a:off x="1644450" y="1931600"/>
            <a:ext cx="58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setInterval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9" name="Google Shape;4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/>
        </p:nvSpPr>
        <p:spPr>
          <a:xfrm>
            <a:off x="1398000" y="20991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highlight>
                  <a:srgbClr val="00FFFF"/>
                </a:highlight>
                <a:latin typeface="Anton"/>
                <a:ea typeface="Anton"/>
                <a:cs typeface="Anton"/>
                <a:sym typeface="Anton"/>
              </a:rPr>
              <a:t>Repasando..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.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/>
        </p:nvSpPr>
        <p:spPr>
          <a:xfrm>
            <a:off x="3615925" y="2630800"/>
            <a:ext cx="35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/>
        </p:nvSpPr>
        <p:spPr>
          <a:xfrm>
            <a:off x="1514000" y="131325"/>
            <a:ext cx="5565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setInterval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5" name="Google Shape;485;p76"/>
          <p:cNvSpPr txBox="1"/>
          <p:nvPr/>
        </p:nvSpPr>
        <p:spPr>
          <a:xfrm>
            <a:off x="539800" y="1222075"/>
            <a:ext cx="8002200" cy="3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❏"/>
            </a:pPr>
            <a:r>
              <a:rPr b="1" i="1" lang="en-GB" sz="1800">
                <a:latin typeface="Consolas"/>
                <a:ea typeface="Consolas"/>
                <a:cs typeface="Consolas"/>
                <a:sym typeface="Consolas"/>
              </a:rPr>
              <a:t>setInterval(cb, milliseconds, param1, param2, ...): Object</a:t>
            </a:r>
            <a:endParaRPr b="1" i="1"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➢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función nativa, no hace falta importarla.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➢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</a:t>
            </a:r>
            <a:r>
              <a:rPr i="1" lang="en-GB" sz="1800">
                <a:latin typeface="Consolas"/>
                <a:ea typeface="Consolas"/>
                <a:cs typeface="Consolas"/>
                <a:sym typeface="Consolas"/>
              </a:rPr>
              <a:t>setInterval()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recibe un callback, pero a diferencia de </a:t>
            </a: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setTimeout()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lo ejecuta una y otra vez cada vez que se cumple la cantidad de milisegundos indicada.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➢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 sobre un modelo </a:t>
            </a:r>
            <a:r>
              <a:rPr lang="en-GB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asincrónico no bloqueante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➢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i="1" lang="en-GB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setInterval()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continuará llamando al callback hasta que se llame a </a:t>
            </a:r>
            <a:r>
              <a:rPr lang="en-GB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clearInterval()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se cierre la ventana.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➢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objeto devuelto por </a:t>
            </a:r>
            <a:r>
              <a:rPr lang="en-GB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setInterval()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usa como argumento para llamar a la función </a:t>
            </a:r>
            <a:r>
              <a:rPr lang="en-GB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clearInterval()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6" name="Google Shape;4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000" y="198458"/>
            <a:ext cx="1685399" cy="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93" name="Google Shape;49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/>
          <p:nvPr/>
        </p:nvSpPr>
        <p:spPr>
          <a:xfrm>
            <a:off x="1956450" y="1253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9" name="Google Shape;499;p78"/>
          <p:cNvSpPr txBox="1"/>
          <p:nvPr/>
        </p:nvSpPr>
        <p:spPr>
          <a:xfrm>
            <a:off x="2180400" y="2242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-Ca</a:t>
            </a: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llbacks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-Promesas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-Ejecución sincrónica/asincrónica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05" name="Google Shape;50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1662875" y="444000"/>
            <a:ext cx="5818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Funciones en Javascript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885" y="1427275"/>
            <a:ext cx="5818230" cy="3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/>
        </p:nvSpPr>
        <p:spPr>
          <a:xfrm>
            <a:off x="1464125" y="4700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Declaración de funciones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683025" y="1148788"/>
            <a:ext cx="79620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en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tienen varias particularidades con respecto a otros lenguajes. Recordemos las formas para declarar una función: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Estilo clásico:  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Llamada a la función:  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913250" y="2836500"/>
            <a:ext cx="4309800" cy="1328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1464125" y="4700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Declaración de funciones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/>
        </p:nvSpPr>
        <p:spPr>
          <a:xfrm>
            <a:off x="308875" y="1350250"/>
            <a:ext cx="46245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ser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un lenguaje que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no requiere especificar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tipo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dato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sus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variables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(tipado dinámico),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tampoco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 necesario especificar el tipo de dato que devuelven las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ni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tipo de dato de los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parámetros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que éstas reciben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125" y="1582700"/>
            <a:ext cx="4496527" cy="25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/>
        </p:nvSpPr>
        <p:spPr>
          <a:xfrm>
            <a:off x="582275" y="470050"/>
            <a:ext cx="7262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Las funciones también son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/>
        </p:nvSpPr>
        <p:spPr>
          <a:xfrm>
            <a:off x="582275" y="1350250"/>
            <a:ext cx="8062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 JavaScript las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funciones se comportan como objetos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: es posible asignar una declaración de función a una variable.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podemos ejecutar de la misma forma que una función clásica.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6" name="Google Shape;176;p35"/>
          <p:cNvSpPr txBox="1"/>
          <p:nvPr/>
        </p:nvSpPr>
        <p:spPr>
          <a:xfrm>
            <a:off x="693025" y="2462725"/>
            <a:ext cx="5381400" cy="1328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